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Cavea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Caveat-bold.fntdata"/><Relationship Id="rId14" Type="http://schemas.openxmlformats.org/officeDocument/2006/relationships/slide" Target="slides/slide9.xml"/><Relationship Id="rId36" Type="http://schemas.openxmlformats.org/officeDocument/2006/relationships/font" Target="fonts/Cavea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bb1e96cd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bb1e96cd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23d4795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23d4795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bb1e96cd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bb1e96cd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23d47957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23d47957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23d4795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23d4795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23d47957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23d4795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23d47957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23d47957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23d4795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23d4795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23d47957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23d47957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23d4795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23d4795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19f8fe5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19f8fe5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23d47957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23d47957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23d4795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23d4795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23d47957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23d47957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23d47957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23d47957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23d47957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23d47957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23d47957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23d47957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23d47957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23d47957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19f8fe51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19f8fe5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19f8fe51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19f8fe51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19f8fe51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19f8fe51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19f8fe51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19f8fe51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2166ae7d8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2166ae7d8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bb1e96cd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bb1e96cd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bb1e96cd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bb1e96cd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ieeexplore.ieee.org/document/9446083" TargetMode="External"/><Relationship Id="rId4" Type="http://schemas.openxmlformats.org/officeDocument/2006/relationships/hyperlink" Target="https://searchenterpriseai.techtarget.com/definition/deep-learning-deep-neural-network" TargetMode="External"/><Relationship Id="rId5" Type="http://schemas.openxmlformats.org/officeDocument/2006/relationships/hyperlink" Target="https://towardsdatascience.com/a-comprehensive-guide-to-convolutional-neural-networks-the-eli5-way-3bd2b1164a5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GRA_Net: Age and Gender From Facial Images</a:t>
            </a:r>
            <a:endParaRPr/>
          </a:p>
        </p:txBody>
      </p:sp>
      <p:sp>
        <p:nvSpPr>
          <p:cNvPr id="86" name="Google Shape;86;p13"/>
          <p:cNvSpPr txBox="1"/>
          <p:nvPr>
            <p:ph idx="1" type="subTitle"/>
          </p:nvPr>
        </p:nvSpPr>
        <p:spPr>
          <a:xfrm>
            <a:off x="598100" y="2715936"/>
            <a:ext cx="8222100" cy="8388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Vipindas K</a:t>
            </a:r>
            <a:endParaRPr/>
          </a:p>
          <a:p>
            <a:pPr indent="0" lvl="0" marL="0" rtl="0" algn="r">
              <a:spcBef>
                <a:spcPts val="0"/>
              </a:spcBef>
              <a:spcAft>
                <a:spcPts val="0"/>
              </a:spcAft>
              <a:buNone/>
            </a:pPr>
            <a:r>
              <a:rPr lang="en"/>
              <a:t>S7, CSE 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311700" y="16341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METHODOLOGY</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GATED RESIDUAL ATTENTION NETWORK</a:t>
            </a:r>
            <a:endParaRPr/>
          </a:p>
          <a:p>
            <a:pPr indent="0" lvl="0" marL="0" rtl="0" algn="l">
              <a:spcBef>
                <a:spcPts val="0"/>
              </a:spcBef>
              <a:spcAft>
                <a:spcPts val="0"/>
              </a:spcAft>
              <a:buNone/>
            </a:pPr>
            <a:r>
              <a:t/>
            </a:r>
            <a:endParaRPr/>
          </a:p>
        </p:txBody>
      </p:sp>
      <p:sp>
        <p:nvSpPr>
          <p:cNvPr id="173" name="Google Shape;173;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The Residual Attention Network used here has been constructed by combining and stacking multiple Attention blocks. Every block is further subdivided into two branches namely the Mask branch and the Trunk branch.</a:t>
            </a:r>
            <a:endParaRPr/>
          </a:p>
          <a:p>
            <a:pPr indent="-342900" lvl="0" marL="457200" rtl="0" algn="l">
              <a:spcBef>
                <a:spcPts val="0"/>
              </a:spcBef>
              <a:spcAft>
                <a:spcPts val="0"/>
              </a:spcAft>
              <a:buSzPts val="1800"/>
              <a:buChar char="❖"/>
            </a:pPr>
            <a:r>
              <a:rPr lang="en"/>
              <a:t>The output of Attention: </a:t>
            </a:r>
            <a:r>
              <a:rPr b="1" lang="en"/>
              <a:t>O</a:t>
            </a:r>
            <a:r>
              <a:rPr b="1" lang="en" sz="1000"/>
              <a:t>i,c</a:t>
            </a:r>
            <a:r>
              <a:rPr b="1" lang="en"/>
              <a:t>(X) = K</a:t>
            </a:r>
            <a:r>
              <a:rPr b="1" lang="en" sz="1000"/>
              <a:t>i,c</a:t>
            </a:r>
            <a:r>
              <a:rPr b="1" lang="en"/>
              <a:t>(X) ∗ P</a:t>
            </a:r>
            <a:r>
              <a:rPr b="1" lang="en" sz="1000"/>
              <a:t>i,c</a:t>
            </a:r>
            <a:r>
              <a:rPr b="1" lang="en"/>
              <a:t>(X) </a:t>
            </a:r>
            <a:endParaRPr b="1"/>
          </a:p>
          <a:p>
            <a:pPr indent="0" lvl="0" marL="457200" rtl="0" algn="l">
              <a:spcBef>
                <a:spcPts val="1200"/>
              </a:spcBef>
              <a:spcAft>
                <a:spcPts val="0"/>
              </a:spcAft>
              <a:buNone/>
            </a:pPr>
            <a:r>
              <a:rPr lang="en"/>
              <a:t>where, i ranges over all spatial positions and c ∈ {1, . . . ,C} is the index of the channel.</a:t>
            </a:r>
            <a:endParaRPr/>
          </a:p>
          <a:p>
            <a:pPr indent="-342900" lvl="0" marL="457200" rtl="0" algn="l">
              <a:spcBef>
                <a:spcPts val="1200"/>
              </a:spcBef>
              <a:spcAft>
                <a:spcPts val="0"/>
              </a:spcAft>
              <a:buSzPts val="1800"/>
              <a:buChar char="❖"/>
            </a:pPr>
            <a:r>
              <a:rPr lang="en"/>
              <a:t>In the soft mask branch, the gradient of mask for the input feature:		 </a:t>
            </a:r>
            <a:r>
              <a:rPr b="1" lang="en"/>
              <a:t>∂K(X, θ) ∂φ P(X, φ) = K(X, θ) ∂P(X, φ) ∂φ </a:t>
            </a:r>
            <a:endParaRPr b="1"/>
          </a:p>
          <a:p>
            <a:pPr indent="0" lvl="0" marL="457200" rtl="0" algn="l">
              <a:spcBef>
                <a:spcPts val="1200"/>
              </a:spcBef>
              <a:spcAft>
                <a:spcPts val="1200"/>
              </a:spcAft>
              <a:buNone/>
            </a:pPr>
            <a:r>
              <a:rPr lang="en"/>
              <a:t>where, θ are the mask branch parameters and φ are the trunk branch parameters.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GATED RESIDUAL ATTENTION LEARNING</a:t>
            </a:r>
            <a:endParaRPr/>
          </a:p>
        </p:txBody>
      </p:sp>
      <p:sp>
        <p:nvSpPr>
          <p:cNvPr id="179" name="Google Shape;179;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4"/>
          <p:cNvPicPr preferRelativeResize="0"/>
          <p:nvPr/>
        </p:nvPicPr>
        <p:blipFill rotWithShape="1">
          <a:blip r:embed="rId3">
            <a:alphaModFix/>
          </a:blip>
          <a:srcRect b="9383" l="4419" r="34786" t="17248"/>
          <a:stretch/>
        </p:blipFill>
        <p:spPr>
          <a:xfrm>
            <a:off x="3913233" y="1229875"/>
            <a:ext cx="4919069" cy="3339001"/>
          </a:xfrm>
          <a:prstGeom prst="rect">
            <a:avLst/>
          </a:prstGeom>
          <a:noFill/>
          <a:ln>
            <a:noFill/>
          </a:ln>
        </p:spPr>
      </p:pic>
      <p:pic>
        <p:nvPicPr>
          <p:cNvPr id="181" name="Google Shape;181;p24"/>
          <p:cNvPicPr preferRelativeResize="0"/>
          <p:nvPr/>
        </p:nvPicPr>
        <p:blipFill rotWithShape="1">
          <a:blip r:embed="rId4">
            <a:alphaModFix/>
          </a:blip>
          <a:srcRect b="32532" l="5157" r="38960" t="51964"/>
          <a:stretch/>
        </p:blipFill>
        <p:spPr>
          <a:xfrm>
            <a:off x="311700" y="1229875"/>
            <a:ext cx="4649376" cy="725501"/>
          </a:xfrm>
          <a:prstGeom prst="rect">
            <a:avLst/>
          </a:prstGeom>
          <a:noFill/>
          <a:ln>
            <a:noFill/>
          </a:ln>
        </p:spPr>
      </p:pic>
      <p:sp>
        <p:nvSpPr>
          <p:cNvPr id="182" name="Google Shape;182;p24"/>
          <p:cNvSpPr txBox="1"/>
          <p:nvPr/>
        </p:nvSpPr>
        <p:spPr>
          <a:xfrm>
            <a:off x="539050" y="2403300"/>
            <a:ext cx="33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O</a:t>
            </a:r>
            <a:r>
              <a:rPr lang="en" sz="1000">
                <a:latin typeface="Roboto"/>
                <a:ea typeface="Roboto"/>
                <a:cs typeface="Roboto"/>
                <a:sym typeface="Roboto"/>
              </a:rPr>
              <a:t>i,c</a:t>
            </a:r>
            <a:r>
              <a:rPr lang="en">
                <a:latin typeface="Roboto"/>
                <a:ea typeface="Roboto"/>
                <a:cs typeface="Roboto"/>
                <a:sym typeface="Roboto"/>
              </a:rPr>
              <a:t>(X) = (γ + (1 − γ ) ∗ K</a:t>
            </a:r>
            <a:r>
              <a:rPr lang="en" sz="1000">
                <a:latin typeface="Roboto"/>
                <a:ea typeface="Roboto"/>
                <a:cs typeface="Roboto"/>
                <a:sym typeface="Roboto"/>
              </a:rPr>
              <a:t>i,c</a:t>
            </a:r>
            <a:r>
              <a:rPr lang="en">
                <a:latin typeface="Roboto"/>
                <a:ea typeface="Roboto"/>
                <a:cs typeface="Roboto"/>
                <a:sym typeface="Roboto"/>
              </a:rPr>
              <a:t>(X)) ∗ F</a:t>
            </a:r>
            <a:r>
              <a:rPr lang="en" sz="1000">
                <a:latin typeface="Roboto"/>
                <a:ea typeface="Roboto"/>
                <a:cs typeface="Roboto"/>
                <a:sym typeface="Roboto"/>
              </a:rPr>
              <a:t>i,c</a:t>
            </a:r>
            <a:r>
              <a:rPr lang="en">
                <a:latin typeface="Roboto"/>
                <a:ea typeface="Roboto"/>
                <a:cs typeface="Roboto"/>
                <a:sym typeface="Roboto"/>
              </a:rPr>
              <a:t>(X)</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AND CHANNEL ATTENTION</a:t>
            </a:r>
            <a:endParaRPr/>
          </a:p>
        </p:txBody>
      </p:sp>
      <p:sp>
        <p:nvSpPr>
          <p:cNvPr id="188" name="Google Shape;188;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this work, attention provided by the mask branch changes continuously by adapting with the features of the Trunk branch. However, attention in the mask branch can be restricted by making changes in the normalization step of the activation function before soft mask output. </a:t>
            </a:r>
            <a:endParaRPr/>
          </a:p>
          <a:p>
            <a:pPr indent="0" lvl="0" marL="0" rtl="0" algn="l">
              <a:spcBef>
                <a:spcPts val="1200"/>
              </a:spcBef>
              <a:spcAft>
                <a:spcPts val="1200"/>
              </a:spcAft>
              <a:buNone/>
            </a:pPr>
            <a:r>
              <a:rPr lang="en"/>
              <a:t>We have made use of 3 types of activation functions corresponding to Channel attention, Mixed attention and Spatial attention.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311700" y="410000"/>
            <a:ext cx="85206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Overall architecture used in the present work for classification of age and gender from facial images</a:t>
            </a:r>
            <a:endParaRPr sz="2200"/>
          </a:p>
        </p:txBody>
      </p:sp>
      <p:pic>
        <p:nvPicPr>
          <p:cNvPr id="194" name="Google Shape;194;p26"/>
          <p:cNvPicPr preferRelativeResize="0"/>
          <p:nvPr/>
        </p:nvPicPr>
        <p:blipFill rotWithShape="1">
          <a:blip r:embed="rId3">
            <a:alphaModFix/>
          </a:blip>
          <a:srcRect b="12884" l="18421" r="62909" t="23139"/>
          <a:stretch/>
        </p:blipFill>
        <p:spPr>
          <a:xfrm>
            <a:off x="1684550" y="1190425"/>
            <a:ext cx="3065899" cy="3666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rotWithShape="1">
          <a:blip r:embed="rId3">
            <a:alphaModFix/>
          </a:blip>
          <a:srcRect b="14634" l="20385" r="56526" t="22504"/>
          <a:stretch/>
        </p:blipFill>
        <p:spPr>
          <a:xfrm>
            <a:off x="1415025" y="202150"/>
            <a:ext cx="3436474" cy="460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8"/>
          <p:cNvPicPr preferRelativeResize="0"/>
          <p:nvPr/>
        </p:nvPicPr>
        <p:blipFill rotWithShape="1">
          <a:blip r:embed="rId3">
            <a:alphaModFix/>
          </a:blip>
          <a:srcRect b="5893" l="21983" r="61189" t="31007"/>
          <a:stretch/>
        </p:blipFill>
        <p:spPr>
          <a:xfrm>
            <a:off x="1437475" y="202125"/>
            <a:ext cx="3414024" cy="4593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300">
              <a:solidFill>
                <a:schemeClr val="dk1"/>
              </a:solidFill>
            </a:endParaRPr>
          </a:p>
          <a:p>
            <a:pPr indent="0" lvl="0" marL="0" rtl="0" algn="l">
              <a:lnSpc>
                <a:spcPct val="100000"/>
              </a:lnSpc>
              <a:spcBef>
                <a:spcPts val="0"/>
              </a:spcBef>
              <a:spcAft>
                <a:spcPts val="0"/>
              </a:spcAft>
              <a:buNone/>
            </a:pPr>
            <a:r>
              <a:t/>
            </a:r>
            <a:endParaRPr sz="2300">
              <a:solidFill>
                <a:schemeClr val="dk1"/>
              </a:solidFill>
            </a:endParaRPr>
          </a:p>
          <a:p>
            <a:pPr indent="0" lvl="0" marL="0" rtl="0" algn="l">
              <a:lnSpc>
                <a:spcPct val="100000"/>
              </a:lnSpc>
              <a:spcBef>
                <a:spcPts val="0"/>
              </a:spcBef>
              <a:spcAft>
                <a:spcPts val="0"/>
              </a:spcAft>
              <a:buNone/>
            </a:pPr>
            <a:r>
              <a:t/>
            </a:r>
            <a:endParaRPr sz="2300">
              <a:solidFill>
                <a:schemeClr val="dk1"/>
              </a:solidFill>
            </a:endParaRPr>
          </a:p>
          <a:p>
            <a:pPr indent="0" lvl="0" marL="0" rtl="0" algn="l">
              <a:lnSpc>
                <a:spcPct val="100000"/>
              </a:lnSpc>
              <a:spcBef>
                <a:spcPts val="0"/>
              </a:spcBef>
              <a:spcAft>
                <a:spcPts val="0"/>
              </a:spcAft>
              <a:buClr>
                <a:srgbClr val="000000"/>
              </a:buClr>
              <a:buSzPts val="990"/>
              <a:buFont typeface="Arial"/>
              <a:buNone/>
            </a:pPr>
            <a:r>
              <a:rPr lang="en" sz="2300">
                <a:solidFill>
                  <a:schemeClr val="dk1"/>
                </a:solidFill>
              </a:rPr>
              <a:t>Illustration of Soft Mask Branch</a:t>
            </a:r>
            <a:endParaRPr sz="2300">
              <a:solidFill>
                <a:schemeClr val="dk1"/>
              </a:solidFill>
            </a:endParaRPr>
          </a:p>
          <a:p>
            <a:pPr indent="0" lvl="0" marL="0" rtl="0" algn="l">
              <a:spcBef>
                <a:spcPts val="0"/>
              </a:spcBef>
              <a:spcAft>
                <a:spcPts val="1200"/>
              </a:spcAft>
              <a:buNone/>
            </a:pPr>
            <a:r>
              <a:t/>
            </a:r>
            <a:endParaRPr sz="2300">
              <a:solidFill>
                <a:schemeClr val="dk1"/>
              </a:solidFill>
            </a:endParaRPr>
          </a:p>
        </p:txBody>
      </p:sp>
      <p:pic>
        <p:nvPicPr>
          <p:cNvPr id="210" name="Google Shape;210;p29"/>
          <p:cNvPicPr preferRelativeResize="0"/>
          <p:nvPr/>
        </p:nvPicPr>
        <p:blipFill rotWithShape="1">
          <a:blip r:embed="rId3">
            <a:alphaModFix/>
          </a:blip>
          <a:srcRect b="4802" l="53670" r="26433" t="20963"/>
          <a:stretch/>
        </p:blipFill>
        <p:spPr>
          <a:xfrm>
            <a:off x="4572000" y="50625"/>
            <a:ext cx="3367848" cy="4845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REGRESSION</a:t>
            </a:r>
            <a:endParaRPr/>
          </a:p>
        </p:txBody>
      </p:sp>
      <p:sp>
        <p:nvSpPr>
          <p:cNvPr id="216" name="Google Shape;216;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Only difference in this model is the output layer which is a Dense Layer consisting of a single node with linear activation and the labels being fed for training are the digits from 0 to 9.</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CONFUSION MATRIX</a:t>
            </a:r>
            <a:endParaRPr/>
          </a:p>
        </p:txBody>
      </p:sp>
      <p:sp>
        <p:nvSpPr>
          <p:cNvPr id="222" name="Google Shape;222;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MAE(J (X ) is given by,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where, Y˜</a:t>
            </a:r>
            <a:r>
              <a:rPr lang="en" sz="1000"/>
              <a:t> i</a:t>
            </a:r>
            <a:r>
              <a:rPr lang="en"/>
              <a:t> = True Age and Y</a:t>
            </a:r>
            <a:r>
              <a:rPr lang="en" sz="1000"/>
              <a:t>i</a:t>
            </a:r>
            <a:r>
              <a:rPr lang="en"/>
              <a:t> = Predicted Age for i th data point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where, tp = True positive; fp = False positive; tn = True negative; fn = False negative.</a:t>
            </a:r>
            <a:endParaRPr/>
          </a:p>
        </p:txBody>
      </p:sp>
      <p:pic>
        <p:nvPicPr>
          <p:cNvPr id="223" name="Google Shape;223;p31"/>
          <p:cNvPicPr preferRelativeResize="0"/>
          <p:nvPr/>
        </p:nvPicPr>
        <p:blipFill rotWithShape="1">
          <a:blip r:embed="rId3">
            <a:alphaModFix/>
          </a:blip>
          <a:srcRect b="41701" l="29231" r="41169" t="39957"/>
          <a:stretch/>
        </p:blipFill>
        <p:spPr>
          <a:xfrm>
            <a:off x="682300" y="1628400"/>
            <a:ext cx="2192674" cy="662475"/>
          </a:xfrm>
          <a:prstGeom prst="rect">
            <a:avLst/>
          </a:prstGeom>
          <a:noFill/>
          <a:ln>
            <a:noFill/>
          </a:ln>
        </p:spPr>
      </p:pic>
      <p:pic>
        <p:nvPicPr>
          <p:cNvPr id="224" name="Google Shape;224;p31"/>
          <p:cNvPicPr preferRelativeResize="0"/>
          <p:nvPr/>
        </p:nvPicPr>
        <p:blipFill rotWithShape="1">
          <a:blip r:embed="rId4">
            <a:alphaModFix/>
          </a:blip>
          <a:srcRect b="31659" l="39300" r="22750" t="50000"/>
          <a:stretch/>
        </p:blipFill>
        <p:spPr>
          <a:xfrm>
            <a:off x="682300" y="2729000"/>
            <a:ext cx="3470198" cy="94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600">
                <a:solidFill>
                  <a:srgbClr val="000000"/>
                </a:solidFill>
              </a:rPr>
              <a:t> </a:t>
            </a:r>
            <a:r>
              <a:rPr lang="en">
                <a:solidFill>
                  <a:srgbClr val="000000"/>
                </a:solidFill>
              </a:rPr>
              <a:t>In the more recent years, researchers have been started exploring the domain of convolutional neural network (CNN) based deep learning architectures for the task of age and gender prediction which help in automatic feature extraction from the input images. </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To improve such feature extraction ability, use of the long short-term memory (LSTM) units inserted between Residual Networks (ResNets) has also been found.</a:t>
            </a:r>
            <a:endParaRPr>
              <a:solidFill>
                <a:srgbClr val="000000"/>
              </a:solidFill>
            </a:endParaRPr>
          </a:p>
          <a:p>
            <a:pPr indent="0" lvl="0" marL="0" rtl="0" algn="l">
              <a:lnSpc>
                <a:spcPct val="95000"/>
              </a:lnSpc>
              <a:spcBef>
                <a:spcPts val="1200"/>
              </a:spcBef>
              <a:spcAft>
                <a:spcPts val="1200"/>
              </a:spcAft>
              <a:buNone/>
            </a:pPr>
            <a:r>
              <a:rPr lang="en">
                <a:solidFill>
                  <a:srgbClr val="000000"/>
                </a:solidFill>
              </a:rPr>
              <a:t> In this paper, we have proposed an architecture which harnesses the capabilities of both classification and regression to solve the tasks of age estimation and gender prediction from the facial images.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 DIVISION</a:t>
            </a:r>
            <a:endParaRPr/>
          </a:p>
        </p:txBody>
      </p:sp>
      <p:sp>
        <p:nvSpPr>
          <p:cNvPr id="230" name="Google Shape;230;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2"/>
          <p:cNvPicPr preferRelativeResize="0"/>
          <p:nvPr/>
        </p:nvPicPr>
        <p:blipFill rotWithShape="1">
          <a:blip r:embed="rId3">
            <a:alphaModFix/>
          </a:blip>
          <a:srcRect b="13760" l="10563" r="28764" t="24889"/>
          <a:stretch/>
        </p:blipFill>
        <p:spPr>
          <a:xfrm>
            <a:off x="311700" y="1229875"/>
            <a:ext cx="5869954" cy="3339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GENDER CLASSIFICATION</a:t>
            </a:r>
            <a:endParaRPr/>
          </a:p>
        </p:txBody>
      </p:sp>
      <p:sp>
        <p:nvSpPr>
          <p:cNvPr id="237" name="Google Shape;237;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Classifying gender of small children is a very challenging task even for humans, thus leading to higher Bayesian errors for this class of images. The reason is that the masculine and feminine features start to become distinguishable only after reaching the age of puberty.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GENDER CLASSIFICATION (cont.)</a:t>
            </a:r>
            <a:endParaRPr/>
          </a:p>
        </p:txBody>
      </p:sp>
      <p:sp>
        <p:nvSpPr>
          <p:cNvPr id="243" name="Google Shape;243;p34"/>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0"/>
              </a:spcAft>
              <a:buNone/>
            </a:pPr>
            <a:r>
              <a:t/>
            </a:r>
            <a:endParaRPr/>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1200"/>
              </a:spcAft>
              <a:buNone/>
            </a:pPr>
            <a:r>
              <a:rPr lang="en"/>
              <a:t> </a:t>
            </a:r>
            <a:endParaRPr/>
          </a:p>
        </p:txBody>
      </p:sp>
      <p:pic>
        <p:nvPicPr>
          <p:cNvPr id="244" name="Google Shape;244;p34"/>
          <p:cNvPicPr preferRelativeResize="0"/>
          <p:nvPr/>
        </p:nvPicPr>
        <p:blipFill rotWithShape="1">
          <a:blip r:embed="rId3">
            <a:alphaModFix/>
          </a:blip>
          <a:srcRect b="15067" l="39421" r="4205" t="31003"/>
          <a:stretch/>
        </p:blipFill>
        <p:spPr>
          <a:xfrm>
            <a:off x="4572000" y="1017800"/>
            <a:ext cx="4260302" cy="2292584"/>
          </a:xfrm>
          <a:prstGeom prst="rect">
            <a:avLst/>
          </a:prstGeom>
          <a:noFill/>
          <a:ln>
            <a:noFill/>
          </a:ln>
        </p:spPr>
      </p:pic>
      <p:sp>
        <p:nvSpPr>
          <p:cNvPr id="245" name="Google Shape;245;p34"/>
          <p:cNvSpPr txBox="1"/>
          <p:nvPr/>
        </p:nvSpPr>
        <p:spPr>
          <a:xfrm>
            <a:off x="4930125" y="3310375"/>
            <a:ext cx="404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Confusion matrix produced by the proposed model for gender classification on UTKFace dataset.</a:t>
            </a:r>
            <a:endParaRPr>
              <a:latin typeface="Roboto"/>
              <a:ea typeface="Roboto"/>
              <a:cs typeface="Roboto"/>
              <a:sym typeface="Roboto"/>
            </a:endParaRPr>
          </a:p>
        </p:txBody>
      </p:sp>
      <p:pic>
        <p:nvPicPr>
          <p:cNvPr id="246" name="Google Shape;246;p34"/>
          <p:cNvPicPr preferRelativeResize="0"/>
          <p:nvPr/>
        </p:nvPicPr>
        <p:blipFill rotWithShape="1">
          <a:blip r:embed="rId4">
            <a:alphaModFix/>
          </a:blip>
          <a:srcRect b="25325" l="25301" r="13167" t="17905"/>
          <a:stretch/>
        </p:blipFill>
        <p:spPr>
          <a:xfrm>
            <a:off x="0" y="1064800"/>
            <a:ext cx="4417603" cy="2292575"/>
          </a:xfrm>
          <a:prstGeom prst="rect">
            <a:avLst/>
          </a:prstGeom>
          <a:noFill/>
          <a:ln>
            <a:noFill/>
          </a:ln>
        </p:spPr>
      </p:pic>
      <p:sp>
        <p:nvSpPr>
          <p:cNvPr id="247" name="Google Shape;247;p34"/>
          <p:cNvSpPr txBox="1"/>
          <p:nvPr/>
        </p:nvSpPr>
        <p:spPr>
          <a:xfrm>
            <a:off x="134750" y="3404375"/>
            <a:ext cx="404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Confusion matrix generated by the proposed model for gender classification on AdienceDB dataset.</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OLD MODELS</a:t>
            </a:r>
            <a:endParaRPr/>
          </a:p>
        </p:txBody>
      </p:sp>
      <p:sp>
        <p:nvSpPr>
          <p:cNvPr id="253" name="Google Shape;253;p35"/>
          <p:cNvSpPr txBox="1"/>
          <p:nvPr/>
        </p:nvSpPr>
        <p:spPr>
          <a:xfrm>
            <a:off x="381900" y="1798675"/>
            <a:ext cx="4190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Comparison of both age and gender classification results with some past methods measured in terms of accuracy for UTKFace dataset. </a:t>
            </a:r>
            <a:endParaRPr sz="1800"/>
          </a:p>
        </p:txBody>
      </p:sp>
      <p:pic>
        <p:nvPicPr>
          <p:cNvPr id="254" name="Google Shape;254;p35"/>
          <p:cNvPicPr preferRelativeResize="0"/>
          <p:nvPr/>
        </p:nvPicPr>
        <p:blipFill rotWithShape="1">
          <a:blip r:embed="rId3">
            <a:alphaModFix/>
          </a:blip>
          <a:srcRect b="25673" l="50408" r="7956" t="49217"/>
          <a:stretch/>
        </p:blipFill>
        <p:spPr>
          <a:xfrm>
            <a:off x="4572000" y="1291500"/>
            <a:ext cx="4260302" cy="24482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60" name="Google Shape;260;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There are still some rooms for improvement of the proposed model which can be done in the near future. </a:t>
            </a:r>
            <a:endParaRPr/>
          </a:p>
          <a:p>
            <a:pPr indent="0" lvl="0" marL="0" rtl="0" algn="l">
              <a:spcBef>
                <a:spcPts val="1200"/>
              </a:spcBef>
              <a:spcAft>
                <a:spcPts val="0"/>
              </a:spcAft>
              <a:buNone/>
            </a:pPr>
            <a:r>
              <a:rPr lang="en"/>
              <a:t>For example, we have to do more work while identifying the gender of kids as in the tender age both the male and female individuals have many commonalities in the facial features. </a:t>
            </a:r>
            <a:endParaRPr/>
          </a:p>
          <a:p>
            <a:pPr indent="0" lvl="0" marL="0" rtl="0" algn="l">
              <a:spcBef>
                <a:spcPts val="1200"/>
              </a:spcBef>
              <a:spcAft>
                <a:spcPts val="0"/>
              </a:spcAft>
              <a:buNone/>
            </a:pPr>
            <a:r>
              <a:rPr lang="en"/>
              <a:t>Also, our model needs to be more intelligent in estimating the age and gender when images are obstructive, partially viewed, bearing hat/glass/wig, and wearing some unusual make-up etc.</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66" name="Google Shape;266;p3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lnSpc>
                <a:spcPct val="130000"/>
              </a:lnSpc>
              <a:spcBef>
                <a:spcPts val="0"/>
              </a:spcBef>
              <a:spcAft>
                <a:spcPts val="0"/>
              </a:spcAft>
              <a:buSzPts val="1800"/>
              <a:buChar char="❖"/>
            </a:pPr>
            <a:r>
              <a:rPr lang="en">
                <a:solidFill>
                  <a:srgbClr val="333333"/>
                </a:solidFill>
                <a:highlight>
                  <a:srgbClr val="FFFFFF"/>
                </a:highlight>
                <a:latin typeface="Arial"/>
                <a:ea typeface="Arial"/>
                <a:cs typeface="Arial"/>
                <a:sym typeface="Arial"/>
              </a:rPr>
              <a:t>GRA_Net: A Deep Learning Model for Classification of Age and Gender From Facial Images: </a:t>
            </a:r>
            <a:r>
              <a:rPr lang="en" u="sng">
                <a:solidFill>
                  <a:schemeClr val="hlink"/>
                </a:solidFill>
                <a:hlinkClick r:id="rId3"/>
              </a:rPr>
              <a:t>https://ieeexplore.ieee.org/document/9446083</a:t>
            </a:r>
            <a:endParaRPr/>
          </a:p>
          <a:p>
            <a:pPr indent="-342900" lvl="0" marL="457200" rtl="0" algn="l">
              <a:lnSpc>
                <a:spcPct val="130000"/>
              </a:lnSpc>
              <a:spcBef>
                <a:spcPts val="0"/>
              </a:spcBef>
              <a:spcAft>
                <a:spcPts val="0"/>
              </a:spcAft>
              <a:buSzPts val="1800"/>
              <a:buChar char="❖"/>
            </a:pPr>
            <a:r>
              <a:rPr lang="en"/>
              <a:t>Deep </a:t>
            </a:r>
            <a:r>
              <a:rPr lang="en"/>
              <a:t>Learning</a:t>
            </a:r>
            <a:r>
              <a:rPr lang="en"/>
              <a:t>: </a:t>
            </a:r>
            <a:r>
              <a:rPr lang="en" u="sng">
                <a:solidFill>
                  <a:schemeClr val="hlink"/>
                </a:solidFill>
                <a:hlinkClick r:id="rId4"/>
              </a:rPr>
              <a:t>https://searchenterpriseai.techtarget.com/definition/deep-learning-deep-neural-network</a:t>
            </a:r>
            <a:endParaRPr/>
          </a:p>
          <a:p>
            <a:pPr indent="-342900" lvl="0" marL="457200" rtl="0" algn="l">
              <a:lnSpc>
                <a:spcPct val="130000"/>
              </a:lnSpc>
              <a:spcBef>
                <a:spcPts val="0"/>
              </a:spcBef>
              <a:spcAft>
                <a:spcPts val="0"/>
              </a:spcAft>
              <a:buSzPts val="1800"/>
              <a:buChar char="❖"/>
            </a:pPr>
            <a:r>
              <a:rPr lang="en"/>
              <a:t>CNN: </a:t>
            </a:r>
            <a:r>
              <a:rPr lang="en" u="sng">
                <a:solidFill>
                  <a:schemeClr val="hlink"/>
                </a:solidFill>
                <a:hlinkClick r:id="rId5"/>
              </a:rPr>
              <a:t>https://towardsdatascience.com/a-comprehensive-guide-to-convolutional-neural-networks-the-eli5-way-3bd2b1164a53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311700" y="186995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
              <a:t>THANK YOU...</a:t>
            </a:r>
            <a:endParaRPr b="1" i="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SCHEMATIC DIAGRAM</a:t>
            </a:r>
            <a:endParaRPr/>
          </a:p>
        </p:txBody>
      </p:sp>
      <p:sp>
        <p:nvSpPr>
          <p:cNvPr id="98" name="Google Shape;98;p15"/>
          <p:cNvSpPr/>
          <p:nvPr/>
        </p:nvSpPr>
        <p:spPr>
          <a:xfrm>
            <a:off x="2696575" y="947125"/>
            <a:ext cx="1482354" cy="29629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IMAGE</a:t>
            </a:r>
            <a:endParaRPr>
              <a:solidFill>
                <a:schemeClr val="lt1"/>
              </a:solidFill>
            </a:endParaRPr>
          </a:p>
        </p:txBody>
      </p:sp>
      <p:sp>
        <p:nvSpPr>
          <p:cNvPr id="99" name="Google Shape;99;p15"/>
          <p:cNvSpPr/>
          <p:nvPr/>
        </p:nvSpPr>
        <p:spPr>
          <a:xfrm>
            <a:off x="983850" y="1365850"/>
            <a:ext cx="1578900" cy="35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Gender Classification</a:t>
            </a:r>
            <a:endParaRPr>
              <a:solidFill>
                <a:schemeClr val="lt1"/>
              </a:solidFill>
            </a:endParaRPr>
          </a:p>
        </p:txBody>
      </p:sp>
      <p:sp>
        <p:nvSpPr>
          <p:cNvPr id="100" name="Google Shape;100;p15"/>
          <p:cNvSpPr/>
          <p:nvPr/>
        </p:nvSpPr>
        <p:spPr>
          <a:xfrm>
            <a:off x="989925" y="1978025"/>
            <a:ext cx="1606800" cy="35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Binary Classification Model</a:t>
            </a:r>
            <a:endParaRPr sz="1200">
              <a:solidFill>
                <a:schemeClr val="lt1"/>
              </a:solidFill>
            </a:endParaRPr>
          </a:p>
        </p:txBody>
      </p:sp>
      <p:sp>
        <p:nvSpPr>
          <p:cNvPr id="101" name="Google Shape;101;p15"/>
          <p:cNvSpPr/>
          <p:nvPr/>
        </p:nvSpPr>
        <p:spPr>
          <a:xfrm>
            <a:off x="877938" y="2571750"/>
            <a:ext cx="1818625" cy="7507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rPr>
              <a:t>GRA_NET</a:t>
            </a:r>
            <a:endParaRPr sz="1200">
              <a:solidFill>
                <a:schemeClr val="lt1"/>
              </a:solidFill>
            </a:endParaRPr>
          </a:p>
        </p:txBody>
      </p:sp>
      <p:sp>
        <p:nvSpPr>
          <p:cNvPr id="102" name="Google Shape;102;p15"/>
          <p:cNvSpPr/>
          <p:nvPr/>
        </p:nvSpPr>
        <p:spPr>
          <a:xfrm>
            <a:off x="742825" y="3565200"/>
            <a:ext cx="2127300" cy="46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Class wise output probabilities for two classes(male or female)</a:t>
            </a:r>
            <a:endParaRPr sz="1200">
              <a:solidFill>
                <a:schemeClr val="lt1"/>
              </a:solidFill>
            </a:endParaRPr>
          </a:p>
        </p:txBody>
      </p:sp>
      <p:sp>
        <p:nvSpPr>
          <p:cNvPr id="103" name="Google Shape;103;p15"/>
          <p:cNvSpPr/>
          <p:nvPr/>
        </p:nvSpPr>
        <p:spPr>
          <a:xfrm>
            <a:off x="4472688" y="4174800"/>
            <a:ext cx="1606800" cy="3510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0" spcFirstLastPara="1" rIns="91425" wrap="square" tIns="91425">
            <a:noAutofit/>
          </a:bodyPr>
          <a:lstStyle/>
          <a:p>
            <a:pPr indent="9144" lvl="0" marL="0" rtl="0" algn="ctr">
              <a:spcBef>
                <a:spcPts val="0"/>
              </a:spcBef>
              <a:spcAft>
                <a:spcPts val="0"/>
              </a:spcAft>
              <a:buNone/>
            </a:pPr>
            <a:r>
              <a:rPr lang="en" sz="1700">
                <a:solidFill>
                  <a:schemeClr val="lt1"/>
                </a:solidFill>
              </a:rPr>
              <a:t>C</a:t>
            </a:r>
            <a:r>
              <a:rPr lang="en" sz="1300">
                <a:solidFill>
                  <a:schemeClr val="lt1"/>
                </a:solidFill>
                <a:latin typeface="Caveat"/>
                <a:ea typeface="Caveat"/>
                <a:cs typeface="Caveat"/>
                <a:sym typeface="Caveat"/>
              </a:rPr>
              <a:t>low</a:t>
            </a:r>
            <a:r>
              <a:rPr lang="en" sz="1500">
                <a:solidFill>
                  <a:schemeClr val="lt1"/>
                </a:solidFill>
                <a:latin typeface="Caveat"/>
                <a:ea typeface="Caveat"/>
                <a:cs typeface="Caveat"/>
                <a:sym typeface="Caveat"/>
              </a:rPr>
              <a:t> </a:t>
            </a:r>
            <a:r>
              <a:rPr lang="en" sz="1700">
                <a:solidFill>
                  <a:schemeClr val="lt1"/>
                </a:solidFill>
              </a:rPr>
              <a:t>* 10 + V</a:t>
            </a:r>
            <a:endParaRPr sz="1700">
              <a:solidFill>
                <a:schemeClr val="lt1"/>
              </a:solidFill>
            </a:endParaRPr>
          </a:p>
        </p:txBody>
      </p:sp>
      <p:sp>
        <p:nvSpPr>
          <p:cNvPr id="104" name="Google Shape;104;p15"/>
          <p:cNvSpPr/>
          <p:nvPr/>
        </p:nvSpPr>
        <p:spPr>
          <a:xfrm>
            <a:off x="1080500" y="4734675"/>
            <a:ext cx="1482354" cy="29629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Gender</a:t>
            </a:r>
            <a:endParaRPr sz="1800">
              <a:solidFill>
                <a:schemeClr val="lt1"/>
              </a:solidFill>
            </a:endParaRPr>
          </a:p>
        </p:txBody>
      </p:sp>
      <p:sp>
        <p:nvSpPr>
          <p:cNvPr id="105" name="Google Shape;105;p15"/>
          <p:cNvSpPr/>
          <p:nvPr/>
        </p:nvSpPr>
        <p:spPr>
          <a:xfrm>
            <a:off x="4534925" y="4734675"/>
            <a:ext cx="1482354" cy="29629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Age</a:t>
            </a:r>
            <a:endParaRPr sz="1800">
              <a:solidFill>
                <a:schemeClr val="lt1"/>
              </a:solidFill>
            </a:endParaRPr>
          </a:p>
        </p:txBody>
      </p:sp>
      <p:sp>
        <p:nvSpPr>
          <p:cNvPr id="106" name="Google Shape;106;p15"/>
          <p:cNvSpPr/>
          <p:nvPr/>
        </p:nvSpPr>
        <p:spPr>
          <a:xfrm>
            <a:off x="4350500" y="1365850"/>
            <a:ext cx="1606800" cy="35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Age Classification</a:t>
            </a:r>
            <a:endParaRPr>
              <a:solidFill>
                <a:schemeClr val="lt1"/>
              </a:solidFill>
            </a:endParaRPr>
          </a:p>
        </p:txBody>
      </p:sp>
      <p:sp>
        <p:nvSpPr>
          <p:cNvPr id="107" name="Google Shape;107;p15"/>
          <p:cNvSpPr/>
          <p:nvPr/>
        </p:nvSpPr>
        <p:spPr>
          <a:xfrm>
            <a:off x="3123525" y="1978025"/>
            <a:ext cx="1606800" cy="35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Multi Class </a:t>
            </a:r>
            <a:r>
              <a:rPr lang="en" sz="1200">
                <a:solidFill>
                  <a:schemeClr val="lt1"/>
                </a:solidFill>
              </a:rPr>
              <a:t>Classification</a:t>
            </a:r>
            <a:r>
              <a:rPr lang="en" sz="1200">
                <a:solidFill>
                  <a:schemeClr val="lt1"/>
                </a:solidFill>
              </a:rPr>
              <a:t> Model</a:t>
            </a:r>
            <a:endParaRPr sz="1200">
              <a:solidFill>
                <a:schemeClr val="lt1"/>
              </a:solidFill>
            </a:endParaRPr>
          </a:p>
        </p:txBody>
      </p:sp>
      <p:sp>
        <p:nvSpPr>
          <p:cNvPr id="108" name="Google Shape;108;p15"/>
          <p:cNvSpPr/>
          <p:nvPr/>
        </p:nvSpPr>
        <p:spPr>
          <a:xfrm>
            <a:off x="5638125" y="1978025"/>
            <a:ext cx="1606800" cy="35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Regression Model</a:t>
            </a:r>
            <a:endParaRPr>
              <a:solidFill>
                <a:schemeClr val="lt1"/>
              </a:solidFill>
            </a:endParaRPr>
          </a:p>
        </p:txBody>
      </p:sp>
      <p:sp>
        <p:nvSpPr>
          <p:cNvPr id="109" name="Google Shape;109;p15"/>
          <p:cNvSpPr/>
          <p:nvPr/>
        </p:nvSpPr>
        <p:spPr>
          <a:xfrm>
            <a:off x="3087750" y="3565200"/>
            <a:ext cx="2000700" cy="46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Class wise output probabilities for various age range (0-9, 10-19…)</a:t>
            </a:r>
            <a:endParaRPr>
              <a:solidFill>
                <a:schemeClr val="lt1"/>
              </a:solidFill>
            </a:endParaRPr>
          </a:p>
        </p:txBody>
      </p:sp>
      <p:sp>
        <p:nvSpPr>
          <p:cNvPr id="110" name="Google Shape;110;p15"/>
          <p:cNvSpPr/>
          <p:nvPr/>
        </p:nvSpPr>
        <p:spPr>
          <a:xfrm>
            <a:off x="5390525" y="3565200"/>
            <a:ext cx="2240400" cy="46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Value ranging from 0 to 9</a:t>
            </a:r>
            <a:endParaRPr>
              <a:solidFill>
                <a:schemeClr val="lt1"/>
              </a:solidFill>
            </a:endParaRPr>
          </a:p>
        </p:txBody>
      </p:sp>
      <p:sp>
        <p:nvSpPr>
          <p:cNvPr id="111" name="Google Shape;111;p15"/>
          <p:cNvSpPr/>
          <p:nvPr/>
        </p:nvSpPr>
        <p:spPr>
          <a:xfrm>
            <a:off x="3087738" y="2571750"/>
            <a:ext cx="1818625" cy="7507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rPr>
              <a:t>GRA_NET</a:t>
            </a:r>
            <a:endParaRPr sz="1200">
              <a:solidFill>
                <a:schemeClr val="lt1"/>
              </a:solidFill>
            </a:endParaRPr>
          </a:p>
        </p:txBody>
      </p:sp>
      <p:sp>
        <p:nvSpPr>
          <p:cNvPr id="112" name="Google Shape;112;p15"/>
          <p:cNvSpPr/>
          <p:nvPr/>
        </p:nvSpPr>
        <p:spPr>
          <a:xfrm>
            <a:off x="5526138" y="2571750"/>
            <a:ext cx="1818625" cy="7507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rPr>
              <a:t>GRA_NET</a:t>
            </a:r>
            <a:endParaRPr sz="1200">
              <a:solidFill>
                <a:schemeClr val="lt1"/>
              </a:solidFill>
            </a:endParaRPr>
          </a:p>
        </p:txBody>
      </p:sp>
      <p:cxnSp>
        <p:nvCxnSpPr>
          <p:cNvPr id="113" name="Google Shape;113;p15"/>
          <p:cNvCxnSpPr>
            <a:stCxn id="98" idx="1"/>
            <a:endCxn id="99" idx="0"/>
          </p:cNvCxnSpPr>
          <p:nvPr/>
        </p:nvCxnSpPr>
        <p:spPr>
          <a:xfrm flipH="1">
            <a:off x="1773175" y="1095274"/>
            <a:ext cx="923400" cy="270600"/>
          </a:xfrm>
          <a:prstGeom prst="straightConnector1">
            <a:avLst/>
          </a:prstGeom>
          <a:noFill/>
          <a:ln cap="flat" cmpd="sng" w="19050">
            <a:solidFill>
              <a:schemeClr val="dk2"/>
            </a:solidFill>
            <a:prstDash val="solid"/>
            <a:round/>
            <a:headEnd len="med" w="med" type="none"/>
            <a:tailEnd len="med" w="med" type="triangle"/>
          </a:ln>
        </p:spPr>
      </p:cxnSp>
      <p:cxnSp>
        <p:nvCxnSpPr>
          <p:cNvPr id="114" name="Google Shape;114;p15"/>
          <p:cNvCxnSpPr>
            <a:stCxn id="98" idx="3"/>
            <a:endCxn id="106" idx="0"/>
          </p:cNvCxnSpPr>
          <p:nvPr/>
        </p:nvCxnSpPr>
        <p:spPr>
          <a:xfrm>
            <a:off x="4178929" y="1095274"/>
            <a:ext cx="975000" cy="270600"/>
          </a:xfrm>
          <a:prstGeom prst="straightConnector1">
            <a:avLst/>
          </a:prstGeom>
          <a:noFill/>
          <a:ln cap="flat" cmpd="sng" w="19050">
            <a:solidFill>
              <a:schemeClr val="dk2"/>
            </a:solidFill>
            <a:prstDash val="solid"/>
            <a:round/>
            <a:headEnd len="med" w="med" type="none"/>
            <a:tailEnd len="med" w="med" type="triangle"/>
          </a:ln>
        </p:spPr>
      </p:cxnSp>
      <p:cxnSp>
        <p:nvCxnSpPr>
          <p:cNvPr id="115" name="Google Shape;115;p15"/>
          <p:cNvCxnSpPr>
            <a:stCxn id="106" idx="2"/>
            <a:endCxn id="107" idx="0"/>
          </p:cNvCxnSpPr>
          <p:nvPr/>
        </p:nvCxnSpPr>
        <p:spPr>
          <a:xfrm flipH="1">
            <a:off x="3926900" y="1716850"/>
            <a:ext cx="1227000" cy="261300"/>
          </a:xfrm>
          <a:prstGeom prst="straightConnector1">
            <a:avLst/>
          </a:prstGeom>
          <a:noFill/>
          <a:ln cap="flat" cmpd="sng" w="19050">
            <a:solidFill>
              <a:schemeClr val="dk2"/>
            </a:solidFill>
            <a:prstDash val="solid"/>
            <a:round/>
            <a:headEnd len="med" w="med" type="none"/>
            <a:tailEnd len="med" w="med" type="triangle"/>
          </a:ln>
        </p:spPr>
      </p:cxnSp>
      <p:cxnSp>
        <p:nvCxnSpPr>
          <p:cNvPr id="116" name="Google Shape;116;p15"/>
          <p:cNvCxnSpPr>
            <a:stCxn id="106" idx="2"/>
            <a:endCxn id="108" idx="0"/>
          </p:cNvCxnSpPr>
          <p:nvPr/>
        </p:nvCxnSpPr>
        <p:spPr>
          <a:xfrm>
            <a:off x="5153900" y="1716850"/>
            <a:ext cx="1287600" cy="261300"/>
          </a:xfrm>
          <a:prstGeom prst="straightConnector1">
            <a:avLst/>
          </a:prstGeom>
          <a:noFill/>
          <a:ln cap="flat" cmpd="sng" w="19050">
            <a:solidFill>
              <a:schemeClr val="dk2"/>
            </a:solidFill>
            <a:prstDash val="solid"/>
            <a:round/>
            <a:headEnd len="med" w="med" type="none"/>
            <a:tailEnd len="med" w="med" type="triangle"/>
          </a:ln>
        </p:spPr>
      </p:cxnSp>
      <p:cxnSp>
        <p:nvCxnSpPr>
          <p:cNvPr id="117" name="Google Shape;117;p15"/>
          <p:cNvCxnSpPr>
            <a:stCxn id="100" idx="2"/>
            <a:endCxn id="101" idx="0"/>
          </p:cNvCxnSpPr>
          <p:nvPr/>
        </p:nvCxnSpPr>
        <p:spPr>
          <a:xfrm flipH="1">
            <a:off x="1787325" y="2329025"/>
            <a:ext cx="6000" cy="242700"/>
          </a:xfrm>
          <a:prstGeom prst="straightConnector1">
            <a:avLst/>
          </a:prstGeom>
          <a:noFill/>
          <a:ln cap="flat" cmpd="sng" w="19050">
            <a:solidFill>
              <a:schemeClr val="dk2"/>
            </a:solidFill>
            <a:prstDash val="solid"/>
            <a:round/>
            <a:headEnd len="med" w="med" type="none"/>
            <a:tailEnd len="med" w="med" type="triangle"/>
          </a:ln>
        </p:spPr>
      </p:cxnSp>
      <p:cxnSp>
        <p:nvCxnSpPr>
          <p:cNvPr id="118" name="Google Shape;118;p15"/>
          <p:cNvCxnSpPr/>
          <p:nvPr/>
        </p:nvCxnSpPr>
        <p:spPr>
          <a:xfrm flipH="1">
            <a:off x="3997125" y="2329025"/>
            <a:ext cx="6000" cy="242700"/>
          </a:xfrm>
          <a:prstGeom prst="straightConnector1">
            <a:avLst/>
          </a:prstGeom>
          <a:noFill/>
          <a:ln cap="flat" cmpd="sng" w="19050">
            <a:solidFill>
              <a:schemeClr val="dk2"/>
            </a:solidFill>
            <a:prstDash val="solid"/>
            <a:round/>
            <a:headEnd len="med" w="med" type="none"/>
            <a:tailEnd len="med" w="med" type="triangle"/>
          </a:ln>
        </p:spPr>
      </p:cxnSp>
      <p:cxnSp>
        <p:nvCxnSpPr>
          <p:cNvPr id="119" name="Google Shape;119;p15"/>
          <p:cNvCxnSpPr/>
          <p:nvPr/>
        </p:nvCxnSpPr>
        <p:spPr>
          <a:xfrm flipH="1">
            <a:off x="6435525" y="2329025"/>
            <a:ext cx="6000" cy="242700"/>
          </a:xfrm>
          <a:prstGeom prst="straightConnector1">
            <a:avLst/>
          </a:prstGeom>
          <a:noFill/>
          <a:ln cap="flat" cmpd="sng" w="19050">
            <a:solidFill>
              <a:schemeClr val="dk2"/>
            </a:solidFill>
            <a:prstDash val="solid"/>
            <a:round/>
            <a:headEnd len="med" w="med" type="none"/>
            <a:tailEnd len="med" w="med" type="triangle"/>
          </a:ln>
        </p:spPr>
      </p:cxnSp>
      <p:cxnSp>
        <p:nvCxnSpPr>
          <p:cNvPr id="120" name="Google Shape;120;p15"/>
          <p:cNvCxnSpPr>
            <a:stCxn id="101" idx="2"/>
            <a:endCxn id="102" idx="0"/>
          </p:cNvCxnSpPr>
          <p:nvPr/>
        </p:nvCxnSpPr>
        <p:spPr>
          <a:xfrm>
            <a:off x="1787250" y="3322475"/>
            <a:ext cx="19200" cy="242700"/>
          </a:xfrm>
          <a:prstGeom prst="straightConnector1">
            <a:avLst/>
          </a:prstGeom>
          <a:noFill/>
          <a:ln cap="flat" cmpd="sng" w="19050">
            <a:solidFill>
              <a:schemeClr val="dk2"/>
            </a:solidFill>
            <a:prstDash val="solid"/>
            <a:round/>
            <a:headEnd len="med" w="med" type="none"/>
            <a:tailEnd len="med" w="med" type="triangle"/>
          </a:ln>
        </p:spPr>
      </p:cxnSp>
      <p:cxnSp>
        <p:nvCxnSpPr>
          <p:cNvPr id="121" name="Google Shape;121;p15"/>
          <p:cNvCxnSpPr/>
          <p:nvPr/>
        </p:nvCxnSpPr>
        <p:spPr>
          <a:xfrm>
            <a:off x="3997050" y="3322475"/>
            <a:ext cx="19200" cy="242700"/>
          </a:xfrm>
          <a:prstGeom prst="straightConnector1">
            <a:avLst/>
          </a:prstGeom>
          <a:noFill/>
          <a:ln cap="flat" cmpd="sng" w="19050">
            <a:solidFill>
              <a:schemeClr val="dk2"/>
            </a:solidFill>
            <a:prstDash val="solid"/>
            <a:round/>
            <a:headEnd len="med" w="med" type="none"/>
            <a:tailEnd len="med" w="med" type="triangle"/>
          </a:ln>
        </p:spPr>
      </p:cxnSp>
      <p:cxnSp>
        <p:nvCxnSpPr>
          <p:cNvPr id="122" name="Google Shape;122;p15"/>
          <p:cNvCxnSpPr/>
          <p:nvPr/>
        </p:nvCxnSpPr>
        <p:spPr>
          <a:xfrm>
            <a:off x="6435450" y="3322475"/>
            <a:ext cx="19200" cy="242700"/>
          </a:xfrm>
          <a:prstGeom prst="straightConnector1">
            <a:avLst/>
          </a:prstGeom>
          <a:noFill/>
          <a:ln cap="flat" cmpd="sng" w="19050">
            <a:solidFill>
              <a:schemeClr val="dk2"/>
            </a:solidFill>
            <a:prstDash val="solid"/>
            <a:round/>
            <a:headEnd len="med" w="med" type="none"/>
            <a:tailEnd len="med" w="med" type="triangle"/>
          </a:ln>
        </p:spPr>
      </p:cxnSp>
      <p:cxnSp>
        <p:nvCxnSpPr>
          <p:cNvPr id="123" name="Google Shape;123;p15"/>
          <p:cNvCxnSpPr/>
          <p:nvPr/>
        </p:nvCxnSpPr>
        <p:spPr>
          <a:xfrm>
            <a:off x="4088100" y="4029300"/>
            <a:ext cx="384600" cy="321000"/>
          </a:xfrm>
          <a:prstGeom prst="straightConnector1">
            <a:avLst/>
          </a:prstGeom>
          <a:noFill/>
          <a:ln cap="flat" cmpd="sng" w="19050">
            <a:solidFill>
              <a:schemeClr val="dk2"/>
            </a:solidFill>
            <a:prstDash val="solid"/>
            <a:round/>
            <a:headEnd len="med" w="med" type="none"/>
            <a:tailEnd len="med" w="med" type="triangle"/>
          </a:ln>
        </p:spPr>
      </p:cxnSp>
      <p:cxnSp>
        <p:nvCxnSpPr>
          <p:cNvPr id="124" name="Google Shape;124;p15"/>
          <p:cNvCxnSpPr>
            <a:stCxn id="110" idx="2"/>
            <a:endCxn id="103" idx="3"/>
          </p:cNvCxnSpPr>
          <p:nvPr/>
        </p:nvCxnSpPr>
        <p:spPr>
          <a:xfrm flipH="1">
            <a:off x="6079625" y="4029300"/>
            <a:ext cx="431100" cy="321000"/>
          </a:xfrm>
          <a:prstGeom prst="straightConnector1">
            <a:avLst/>
          </a:prstGeom>
          <a:noFill/>
          <a:ln cap="flat" cmpd="sng" w="19050">
            <a:solidFill>
              <a:schemeClr val="dk2"/>
            </a:solidFill>
            <a:prstDash val="solid"/>
            <a:round/>
            <a:headEnd len="med" w="med" type="none"/>
            <a:tailEnd len="med" w="med" type="triangle"/>
          </a:ln>
        </p:spPr>
      </p:cxnSp>
      <p:cxnSp>
        <p:nvCxnSpPr>
          <p:cNvPr id="125" name="Google Shape;125;p15"/>
          <p:cNvCxnSpPr>
            <a:stCxn id="102" idx="2"/>
            <a:endCxn id="104" idx="0"/>
          </p:cNvCxnSpPr>
          <p:nvPr/>
        </p:nvCxnSpPr>
        <p:spPr>
          <a:xfrm>
            <a:off x="1806475" y="4029300"/>
            <a:ext cx="15300" cy="705300"/>
          </a:xfrm>
          <a:prstGeom prst="straightConnector1">
            <a:avLst/>
          </a:prstGeom>
          <a:noFill/>
          <a:ln cap="flat" cmpd="sng" w="19050">
            <a:solidFill>
              <a:schemeClr val="dk2"/>
            </a:solidFill>
            <a:prstDash val="solid"/>
            <a:round/>
            <a:headEnd len="med" w="med" type="none"/>
            <a:tailEnd len="med" w="med" type="triangle"/>
          </a:ln>
        </p:spPr>
      </p:cxnSp>
      <p:cxnSp>
        <p:nvCxnSpPr>
          <p:cNvPr id="126" name="Google Shape;126;p15"/>
          <p:cNvCxnSpPr>
            <a:stCxn id="103" idx="2"/>
            <a:endCxn id="105" idx="0"/>
          </p:cNvCxnSpPr>
          <p:nvPr/>
        </p:nvCxnSpPr>
        <p:spPr>
          <a:xfrm>
            <a:off x="5276088" y="4525800"/>
            <a:ext cx="0" cy="208800"/>
          </a:xfrm>
          <a:prstGeom prst="straightConnector1">
            <a:avLst/>
          </a:prstGeom>
          <a:noFill/>
          <a:ln cap="flat" cmpd="sng" w="19050">
            <a:solidFill>
              <a:schemeClr val="dk2"/>
            </a:solidFill>
            <a:prstDash val="solid"/>
            <a:round/>
            <a:headEnd len="med" w="med" type="none"/>
            <a:tailEnd len="med" w="med" type="triangle"/>
          </a:ln>
        </p:spPr>
      </p:cxnSp>
      <p:cxnSp>
        <p:nvCxnSpPr>
          <p:cNvPr id="127" name="Google Shape;127;p15"/>
          <p:cNvCxnSpPr>
            <a:stCxn id="99" idx="2"/>
            <a:endCxn id="100" idx="0"/>
          </p:cNvCxnSpPr>
          <p:nvPr/>
        </p:nvCxnSpPr>
        <p:spPr>
          <a:xfrm>
            <a:off x="1773300" y="1716850"/>
            <a:ext cx="20100" cy="261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txBox="1"/>
          <p:nvPr>
            <p:ph type="title"/>
          </p:nvPr>
        </p:nvSpPr>
        <p:spPr>
          <a:xfrm>
            <a:off x="401525" y="1830550"/>
            <a:ext cx="85206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a:t>DATASETS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400050" lvl="0" marL="457200" rtl="0" algn="l">
              <a:spcBef>
                <a:spcPts val="0"/>
              </a:spcBef>
              <a:spcAft>
                <a:spcPts val="0"/>
              </a:spcAft>
              <a:buSzPct val="100000"/>
              <a:buAutoNum type="arabicPeriod"/>
            </a:pPr>
            <a:r>
              <a:rPr lang="en"/>
              <a:t>FG-NET AGING DATASET</a:t>
            </a:r>
            <a:endParaRPr/>
          </a:p>
        </p:txBody>
      </p:sp>
      <p:sp>
        <p:nvSpPr>
          <p:cNvPr id="138" name="Google Shape;138;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
                <a:solidFill>
                  <a:srgbClr val="000000"/>
                </a:solidFill>
              </a:rPr>
              <a:t>FG-NET (Face and Gesture Recognition Network)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dataset consists of 1002 images of 82 different subjects with their ages varying from </a:t>
            </a:r>
            <a:r>
              <a:rPr lang="en">
                <a:solidFill>
                  <a:srgbClr val="000000"/>
                </a:solidFill>
              </a:rPr>
              <a:t>newborns to</a:t>
            </a:r>
            <a:r>
              <a:rPr lang="en">
                <a:solidFill>
                  <a:srgbClr val="000000"/>
                </a:solidFill>
              </a:rPr>
              <a:t> 69 years old.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Some challenging issues: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quality of images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depends on the photographic skills of the photographer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 quality of the imaging equipment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 particular, information about the age, gender, expression, pose, image quality and occlusions like moustaches, beards, hats or spectacles was recorded.</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AFAD DATASET</a:t>
            </a:r>
            <a:endParaRPr/>
          </a:p>
        </p:txBody>
      </p:sp>
      <p:sp>
        <p:nvSpPr>
          <p:cNvPr id="144" name="Google Shape;144;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Asian Face Age Dataset (AFAD) was developed for evaluating the performance of various age estimation models and architectures.</a:t>
            </a:r>
            <a:endParaRPr/>
          </a:p>
          <a:p>
            <a:pPr indent="-342900" lvl="0" marL="457200" rtl="0" algn="l">
              <a:spcBef>
                <a:spcPts val="0"/>
              </a:spcBef>
              <a:spcAft>
                <a:spcPts val="0"/>
              </a:spcAft>
              <a:buSzPts val="1800"/>
              <a:buChar char="❖"/>
            </a:pPr>
            <a:r>
              <a:rPr lang="en"/>
              <a:t>It contains more than 160K facial images along with their corresponding age labels.</a:t>
            </a:r>
            <a:endParaRPr/>
          </a:p>
          <a:p>
            <a:pPr indent="-342900" lvl="0" marL="457200" rtl="0" algn="l">
              <a:spcBef>
                <a:spcPts val="0"/>
              </a:spcBef>
              <a:spcAft>
                <a:spcPts val="0"/>
              </a:spcAft>
              <a:buSzPts val="1800"/>
              <a:buChar char="❖"/>
            </a:pPr>
            <a:r>
              <a:rPr lang="en"/>
              <a:t>Ages varying from 15 to 40. </a:t>
            </a:r>
            <a:endParaRPr/>
          </a:p>
          <a:p>
            <a:pPr indent="-342900" lvl="0" marL="457200" rtl="0" algn="l">
              <a:spcBef>
                <a:spcPts val="0"/>
              </a:spcBef>
              <a:spcAft>
                <a:spcPts val="0"/>
              </a:spcAft>
              <a:buSzPts val="1800"/>
              <a:buChar char="❖"/>
            </a:pPr>
            <a:r>
              <a:rPr lang="en"/>
              <a:t>The AFAD dataset was built by collecting photos of users from a particular social network called RenRen Social Network (RSN). </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WIKIPEDIA AGE DATASET</a:t>
            </a:r>
            <a:endParaRPr/>
          </a:p>
        </p:txBody>
      </p:sp>
      <p:sp>
        <p:nvSpPr>
          <p:cNvPr id="150" name="Google Shape;150;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most popular 100,000 actors as listed on the IMDb website were taken and various metadata related to that person like date of birth, name and gender were (automatically) crawled from their profiles. </a:t>
            </a:r>
            <a:endParaRPr/>
          </a:p>
          <a:p>
            <a:pPr indent="-342900" lvl="0" marL="457200" rtl="0" algn="l">
              <a:spcBef>
                <a:spcPts val="0"/>
              </a:spcBef>
              <a:spcAft>
                <a:spcPts val="0"/>
              </a:spcAft>
              <a:buSzPts val="1800"/>
              <a:buChar char="❖"/>
            </a:pPr>
            <a:r>
              <a:rPr lang="en"/>
              <a:t>The images which were not timestamped (the date when the photo was taken) were removed as they will not have any age information in them.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UTKFace DATASET</a:t>
            </a:r>
            <a:endParaRPr/>
          </a:p>
        </p:txBody>
      </p:sp>
      <p:sp>
        <p:nvSpPr>
          <p:cNvPr id="156" name="Google Shape;156;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a:t>
            </a:r>
            <a:r>
              <a:rPr lang="en"/>
              <a:t>ge span range: 0 to 116 years </a:t>
            </a:r>
            <a:endParaRPr/>
          </a:p>
          <a:p>
            <a:pPr indent="-342900" lvl="0" marL="457200" rtl="0" algn="l">
              <a:spcBef>
                <a:spcPts val="0"/>
              </a:spcBef>
              <a:spcAft>
                <a:spcPts val="0"/>
              </a:spcAft>
              <a:buSzPts val="1800"/>
              <a:buChar char="❖"/>
            </a:pPr>
            <a:r>
              <a:rPr lang="en"/>
              <a:t>The dataset consists of more than 20K face images with metadata annotations of age, gender, and ethnicity.</a:t>
            </a:r>
            <a:endParaRPr/>
          </a:p>
          <a:p>
            <a:pPr indent="-342900" lvl="0" marL="457200" rtl="0" algn="l">
              <a:spcBef>
                <a:spcPts val="0"/>
              </a:spcBef>
              <a:spcAft>
                <a:spcPts val="0"/>
              </a:spcAft>
              <a:buSzPts val="1800"/>
              <a:buChar char="❖"/>
            </a:pPr>
            <a:r>
              <a:rPr lang="en"/>
              <a:t>The images cover large variation in illumination, occlusion, pose, facial expression, resolution, etc. </a:t>
            </a:r>
            <a:endParaRPr/>
          </a:p>
          <a:p>
            <a:pPr indent="-342900" lvl="0" marL="457200" rtl="0" algn="l">
              <a:spcBef>
                <a:spcPts val="0"/>
              </a:spcBef>
              <a:spcAft>
                <a:spcPts val="0"/>
              </a:spcAft>
              <a:buSzPts val="1800"/>
              <a:buChar char="❖"/>
            </a:pPr>
            <a:r>
              <a:rPr lang="en"/>
              <a:t>The dataset finds its use in a variety of tasks ranging from face detection, age estimation to age progression/regression and landmark localization, etc.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AdienceDB DATASET</a:t>
            </a:r>
            <a:endParaRPr/>
          </a:p>
        </p:txBody>
      </p:sp>
      <p:sp>
        <p:nvSpPr>
          <p:cNvPr id="162" name="Google Shape;162;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images present in AdienceDB dataset were crawled from Flickr.com albums, obtained by automatic upload from smartphones. </a:t>
            </a:r>
            <a:endParaRPr/>
          </a:p>
          <a:p>
            <a:pPr indent="-342900" lvl="0" marL="457200" rtl="0" algn="l">
              <a:spcBef>
                <a:spcPts val="0"/>
              </a:spcBef>
              <a:spcAft>
                <a:spcPts val="0"/>
              </a:spcAft>
              <a:buSzPts val="1800"/>
              <a:buChar char="❖"/>
            </a:pPr>
            <a:r>
              <a:rPr lang="en"/>
              <a:t>Many faces in the albums appeared at different roll angles and to avoid missing such faces, the process of detecting faces was applied to each and every image, rotated 360◦ degrees in steps of 5◦ increments. </a:t>
            </a:r>
            <a:endParaRPr/>
          </a:p>
          <a:p>
            <a:pPr indent="-342900" lvl="0" marL="457200" rtl="0" algn="l">
              <a:spcBef>
                <a:spcPts val="0"/>
              </a:spcBef>
              <a:spcAft>
                <a:spcPts val="0"/>
              </a:spcAft>
              <a:buSzPts val="1800"/>
              <a:buChar char="❖"/>
            </a:pPr>
            <a:r>
              <a:rPr lang="en"/>
              <a:t>Finally, the images were manually labeled for gender, age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